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5" r:id="rId8"/>
    <p:sldId id="276" r:id="rId9"/>
    <p:sldId id="272" r:id="rId10"/>
    <p:sldId id="277" r:id="rId11"/>
    <p:sldId id="278" r:id="rId12"/>
    <p:sldId id="280" r:id="rId13"/>
    <p:sldId id="274" r:id="rId14"/>
    <p:sldId id="279"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9" r:id="rId31"/>
    <p:sldId id="298"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333"/>
    <p:restoredTop sz="94192"/>
  </p:normalViewPr>
  <p:slideViewPr>
    <p:cSldViewPr snapToGrid="0" snapToObjects="1">
      <p:cViewPr varScale="1">
        <p:scale>
          <a:sx n="62" d="100"/>
          <a:sy n="62" d="100"/>
        </p:scale>
        <p:origin x="984" y="136"/>
      </p:cViewPr>
      <p:guideLst/>
    </p:cSldViewPr>
  </p:slideViewPr>
  <p:outlineViewPr>
    <p:cViewPr>
      <p:scale>
        <a:sx n="33" d="100"/>
        <a:sy n="33" d="100"/>
      </p:scale>
      <p:origin x="0" y="0"/>
    </p:cViewPr>
  </p:outlineViewPr>
  <p:notesTextViewPr>
    <p:cViewPr>
      <p:scale>
        <a:sx n="30" d="100"/>
        <a:sy n="3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371788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0227476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29696118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7854972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20.png"/><Relationship Id="rId9"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1.png"/><Relationship Id="rId7"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5.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26.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1.png"/><Relationship Id="rId7"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6.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5.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Spring</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4</a:t>
            </a:r>
            <a:r>
              <a:rPr dirty="0">
                <a:solidFill>
                  <a:srgbClr val="0070C0"/>
                </a:solidFill>
                <a:latin typeface="Gill Sans MT" panose="020B0502020104020203" pitchFamily="34" charset="77"/>
              </a:rPr>
              <a:t> </a:t>
            </a:r>
            <a:r>
              <a:rPr lang="en-GB" dirty="0">
                <a:solidFill>
                  <a:srgbClr val="0070C0"/>
                </a:solidFill>
                <a:latin typeface="Gill Sans MT" panose="020B0502020104020203" pitchFamily="34" charset="77"/>
              </a:rPr>
              <a:t>`</a:t>
            </a:r>
            <a:endParaRPr dirty="0">
              <a:solidFill>
                <a:srgbClr val="0070C0"/>
              </a:solidFill>
              <a:latin typeface="Gill Sans MT" panose="020B0502020104020203" pitchFamily="34" charset="77"/>
            </a:endParaRP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724695" y="3226831"/>
            <a:ext cx="5939126"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38</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1st July </a:t>
            </a:r>
            <a:r>
              <a:rPr dirty="0">
                <a:latin typeface="Gill Sans MT" panose="020B0502020104020203" pitchFamily="34" charset="77"/>
              </a:rPr>
              <a:t>202</a:t>
            </a:r>
            <a:r>
              <a:rPr lang="en-GB" dirty="0">
                <a:latin typeface="Gill Sans MT" panose="020B0502020104020203" pitchFamily="34" charset="77"/>
              </a:rPr>
              <a:t>4</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279058" y="1309202"/>
            <a:ext cx="1460336"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frail</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endParaRPr dirty="0">
              <a:latin typeface="Gill Sans MT" panose="020B0502020104020203" pitchFamily="34" charset="77"/>
            </a:endParaRPr>
          </a:p>
        </p:txBody>
      </p:sp>
      <p:sp>
        <p:nvSpPr>
          <p:cNvPr id="155" name="The was a tear in Freddie’s new school jumper."/>
          <p:cNvSpPr txBox="1"/>
          <p:nvPr/>
        </p:nvSpPr>
        <p:spPr>
          <a:xfrm>
            <a:off x="0" y="643554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Mrs Peterson noticed how </a:t>
            </a:r>
            <a:r>
              <a:rPr lang="en-GB" b="1" dirty="0">
                <a:latin typeface="Gill Sans MT" panose="020B0502020104020203" pitchFamily="34" charset="77"/>
              </a:rPr>
              <a:t>frail</a:t>
            </a:r>
            <a:r>
              <a:rPr lang="en-GB" dirty="0">
                <a:latin typeface="Gill Sans MT" panose="020B0502020104020203" pitchFamily="34" charset="77"/>
              </a:rPr>
              <a:t> her desk had become.</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(frail)</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642549199"/>
              </p:ext>
            </p:extLst>
          </p:nvPr>
        </p:nvGraphicFramePr>
        <p:xfrm>
          <a:off x="5110" y="7558216"/>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feeble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firm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est</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scale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increasingly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fragile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solid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mail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extremely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TextBox 4">
            <a:extLst>
              <a:ext uri="{FF2B5EF4-FFF2-40B4-BE49-F238E27FC236}">
                <a16:creationId xmlns:a16="http://schemas.microsoft.com/office/drawing/2014/main" id="{1324B444-83FF-E056-6138-B8E50E39468C}"/>
              </a:ext>
            </a:extLst>
          </p:cNvPr>
          <p:cNvSpPr txBox="1"/>
          <p:nvPr/>
        </p:nvSpPr>
        <p:spPr>
          <a:xfrm>
            <a:off x="713312" y="4393740"/>
            <a:ext cx="6541655"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Something that is frail is easily broken or damaged.</a:t>
            </a:r>
          </a:p>
        </p:txBody>
      </p:sp>
      <p:pic>
        <p:nvPicPr>
          <p:cNvPr id="3" name="Picture 2">
            <a:extLst>
              <a:ext uri="{FF2B5EF4-FFF2-40B4-BE49-F238E27FC236}">
                <a16:creationId xmlns:a16="http://schemas.microsoft.com/office/drawing/2014/main" id="{E2DDEDCD-5BAF-22E0-02BB-20A5E2A1C563}"/>
              </a:ext>
            </a:extLst>
          </p:cNvPr>
          <p:cNvPicPr>
            <a:picLocks noChangeAspect="1"/>
          </p:cNvPicPr>
          <p:nvPr/>
        </p:nvPicPr>
        <p:blipFill>
          <a:blip r:embed="rId4"/>
          <a:stretch>
            <a:fillRect/>
          </a:stretch>
        </p:blipFill>
        <p:spPr>
          <a:xfrm>
            <a:off x="8006705" y="2940330"/>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196218" y="1309202"/>
            <a:ext cx="362599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introduce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0" y="648464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solidFill>
                  <a:schemeClr val="accent2"/>
                </a:solidFill>
                <a:latin typeface="Gill Sans MT" panose="020B0502020104020203" pitchFamily="34" charset="77"/>
              </a:rPr>
              <a:t>Mr Fleck </a:t>
            </a:r>
            <a:r>
              <a:rPr lang="en-GB" sz="4000" b="1" dirty="0">
                <a:solidFill>
                  <a:schemeClr val="accent2"/>
                </a:solidFill>
                <a:latin typeface="Gill Sans MT" panose="020B0502020104020203" pitchFamily="34" charset="77"/>
              </a:rPr>
              <a:t>introduced</a:t>
            </a:r>
            <a:r>
              <a:rPr lang="en-GB" sz="4000" dirty="0">
                <a:solidFill>
                  <a:schemeClr val="accent2"/>
                </a:solidFill>
                <a:latin typeface="Gill Sans MT" panose="020B0502020104020203" pitchFamily="34" charset="77"/>
              </a:rPr>
              <a:t> the new book.</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in-tro-duce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22138963"/>
              </p:ext>
            </p:extLst>
          </p:nvPr>
        </p:nvGraphicFramePr>
        <p:xfrm>
          <a:off x="5110" y="755724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announce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erase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produce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formally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propose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finish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profuse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briefly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TextBox 4">
            <a:extLst>
              <a:ext uri="{FF2B5EF4-FFF2-40B4-BE49-F238E27FC236}">
                <a16:creationId xmlns:a16="http://schemas.microsoft.com/office/drawing/2014/main" id="{687B4066-F31E-8400-5CD0-F1EE680C2D89}"/>
              </a:ext>
            </a:extLst>
          </p:cNvPr>
          <p:cNvSpPr txBox="1"/>
          <p:nvPr/>
        </p:nvSpPr>
        <p:spPr>
          <a:xfrm>
            <a:off x="568214" y="4120410"/>
            <a:ext cx="6674948"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To introduce something means to cause it to enter a place or exist in a system for the first time.</a:t>
            </a:r>
          </a:p>
        </p:txBody>
      </p:sp>
      <p:pic>
        <p:nvPicPr>
          <p:cNvPr id="3" name="Picture 2">
            <a:extLst>
              <a:ext uri="{FF2B5EF4-FFF2-40B4-BE49-F238E27FC236}">
                <a16:creationId xmlns:a16="http://schemas.microsoft.com/office/drawing/2014/main" id="{C0422FC2-D795-4F82-AA97-807D86AF0C13}"/>
              </a:ext>
            </a:extLst>
          </p:cNvPr>
          <p:cNvPicPr>
            <a:picLocks noChangeAspect="1"/>
          </p:cNvPicPr>
          <p:nvPr/>
        </p:nvPicPr>
        <p:blipFill>
          <a:blip r:embed="rId4"/>
          <a:stretch>
            <a:fillRect/>
          </a:stretch>
        </p:blipFill>
        <p:spPr>
          <a:xfrm>
            <a:off x="8676883" y="2780883"/>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360284" y="1339979"/>
            <a:ext cx="1671933"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loyal</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5112" y="6554768"/>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Tony was always very </a:t>
            </a:r>
            <a:r>
              <a:rPr lang="en-GB" b="1" dirty="0"/>
              <a:t>loyal</a:t>
            </a:r>
            <a:r>
              <a:rPr lang="en-GB" dirty="0"/>
              <a:t> to his best friend Rohan. </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loy-al</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268074378"/>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608978">
                  <a:extLst>
                    <a:ext uri="{9D8B030D-6E8A-4147-A177-3AD203B41FA5}">
                      <a16:colId xmlns:a16="http://schemas.microsoft.com/office/drawing/2014/main" val="3334831431"/>
                    </a:ext>
                  </a:extLst>
                </a:gridCol>
                <a:gridCol w="259089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devoted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faithless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dis-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Royal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fiercely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trustworthy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unreliable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always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A5ECE700-BAFD-9326-43C8-CD6E43EDF17F}"/>
              </a:ext>
            </a:extLst>
          </p:cNvPr>
          <p:cNvSpPr txBox="1"/>
          <p:nvPr/>
        </p:nvSpPr>
        <p:spPr>
          <a:xfrm flipH="1">
            <a:off x="631587" y="4014548"/>
            <a:ext cx="7085533"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Someone who is loyal remains firm in their friendship or support for a person or thing.</a:t>
            </a:r>
          </a:p>
        </p:txBody>
      </p:sp>
      <p:pic>
        <p:nvPicPr>
          <p:cNvPr id="4" name="Picture 3">
            <a:extLst>
              <a:ext uri="{FF2B5EF4-FFF2-40B4-BE49-F238E27FC236}">
                <a16:creationId xmlns:a16="http://schemas.microsoft.com/office/drawing/2014/main" id="{0FC63C1C-E2F5-47D7-F38B-88CC04B40CCE}"/>
              </a:ext>
            </a:extLst>
          </p:cNvPr>
          <p:cNvPicPr>
            <a:picLocks noChangeAspect="1"/>
          </p:cNvPicPr>
          <p:nvPr/>
        </p:nvPicPr>
        <p:blipFill>
          <a:blip r:embed="rId4"/>
          <a:stretch>
            <a:fillRect/>
          </a:stretch>
        </p:blipFill>
        <p:spPr>
          <a:xfrm>
            <a:off x="8877189" y="2686021"/>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07983" y="1309202"/>
            <a:ext cx="3002425"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peculiar</a:t>
            </a:r>
            <a:endParaRPr dirty="0">
              <a:latin typeface="Gill Sans MT" panose="020B0502020104020203" pitchFamily="34" charset="77"/>
            </a:endParaRPr>
          </a:p>
        </p:txBody>
      </p:sp>
      <p:sp>
        <p:nvSpPr>
          <p:cNvPr id="152" name="Definition:"/>
          <p:cNvSpPr txBox="1"/>
          <p:nvPr/>
        </p:nvSpPr>
        <p:spPr>
          <a:xfrm>
            <a:off x="2217173" y="3109482"/>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(adjective)</a:t>
            </a:r>
            <a:endParaRPr dirty="0">
              <a:latin typeface="Gill Sans MT" panose="020B0502020104020203" pitchFamily="34" charset="77"/>
            </a:endParaRPr>
          </a:p>
        </p:txBody>
      </p:sp>
      <p:sp>
        <p:nvSpPr>
          <p:cNvPr id="155" name="The was a tear in Freddie’s new school jumper."/>
          <p:cNvSpPr txBox="1"/>
          <p:nvPr/>
        </p:nvSpPr>
        <p:spPr>
          <a:xfrm>
            <a:off x="0" y="6650872"/>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The class thought Gandalf was a </a:t>
            </a:r>
            <a:r>
              <a:rPr lang="en-GB" b="1" dirty="0">
                <a:latin typeface="Gill Sans MT" panose="020B0502020104020203" pitchFamily="34" charset="77"/>
              </a:rPr>
              <a:t>peculiar</a:t>
            </a:r>
            <a:r>
              <a:rPr lang="en-GB" dirty="0">
                <a:latin typeface="Gill Sans MT" panose="020B0502020104020203" pitchFamily="34" charset="77"/>
              </a:rPr>
              <a:t> character.</a:t>
            </a:r>
            <a:endParaRPr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pe-cu-liar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1853657596"/>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curious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common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offbeat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ordinary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seemed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8" name="TextBox 7">
            <a:extLst>
              <a:ext uri="{FF2B5EF4-FFF2-40B4-BE49-F238E27FC236}">
                <a16:creationId xmlns:a16="http://schemas.microsoft.com/office/drawing/2014/main" id="{964C297D-7732-0DF4-E8F7-BE2C327521B3}"/>
              </a:ext>
            </a:extLst>
          </p:cNvPr>
          <p:cNvSpPr txBox="1"/>
          <p:nvPr/>
        </p:nvSpPr>
        <p:spPr>
          <a:xfrm>
            <a:off x="475127" y="4062605"/>
            <a:ext cx="6985545" cy="20723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200" b="0" i="0" u="none" strike="noStrike" cap="none" spc="0" normalizeH="0" baseline="0" dirty="0">
                <a:ln>
                  <a:noFill/>
                </a:ln>
                <a:solidFill>
                  <a:srgbClr val="000000"/>
                </a:solidFill>
                <a:effectLst/>
                <a:uFillTx/>
                <a:latin typeface="Gill Sans MT" panose="020B0502020104020203" pitchFamily="34" charset="77"/>
                <a:sym typeface="Helvetica Light"/>
              </a:rPr>
              <a:t>If you describe someone or something as peculiar, you think that they are strange or unusual, sometimes in an unpleasant way.</a:t>
            </a:r>
          </a:p>
        </p:txBody>
      </p:sp>
      <p:pic>
        <p:nvPicPr>
          <p:cNvPr id="2" name="Picture 1">
            <a:extLst>
              <a:ext uri="{FF2B5EF4-FFF2-40B4-BE49-F238E27FC236}">
                <a16:creationId xmlns:a16="http://schemas.microsoft.com/office/drawing/2014/main" id="{F5C97D2E-9C7A-5EA2-5D29-912A99D5269D}"/>
              </a:ext>
            </a:extLst>
          </p:cNvPr>
          <p:cNvPicPr>
            <a:picLocks noChangeAspect="1"/>
          </p:cNvPicPr>
          <p:nvPr/>
        </p:nvPicPr>
        <p:blipFill>
          <a:blip r:embed="rId4"/>
          <a:stretch>
            <a:fillRect/>
          </a:stretch>
        </p:blipFill>
        <p:spPr>
          <a:xfrm>
            <a:off x="8363647" y="2758332"/>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335670" y="1309202"/>
            <a:ext cx="334707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repulsive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372570" y="6699392"/>
            <a:ext cx="12172307"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smell from the bin in the classroom was </a:t>
            </a:r>
            <a:r>
              <a:rPr lang="en-GB" sz="4000" b="1" dirty="0">
                <a:latin typeface="Gill Sans MT" panose="020B0502020104020203" pitchFamily="34" charset="77"/>
              </a:rPr>
              <a:t>repulsive</a:t>
            </a:r>
            <a:r>
              <a:rPr lang="en-GB" sz="4000" dirty="0">
                <a:latin typeface="Gill Sans MT" panose="020B0502020104020203" pitchFamily="34" charset="77"/>
              </a:rPr>
              <a: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re-pul-sive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798541273"/>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hideous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delightful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impulsive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socially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revolting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attractive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compulsive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appears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104110E2-4867-4C9D-30F7-002FC7E03208}"/>
              </a:ext>
            </a:extLst>
          </p:cNvPr>
          <p:cNvSpPr txBox="1"/>
          <p:nvPr/>
        </p:nvSpPr>
        <p:spPr>
          <a:xfrm>
            <a:off x="630169" y="4070577"/>
            <a:ext cx="6327765" cy="20723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200" b="0" i="0" u="none" strike="noStrike" cap="none" spc="0" normalizeH="0" baseline="0" dirty="0">
                <a:ln>
                  <a:noFill/>
                </a:ln>
                <a:solidFill>
                  <a:srgbClr val="000000"/>
                </a:solidFill>
                <a:effectLst/>
                <a:uFillTx/>
                <a:latin typeface="Gill Sans MT" panose="020B0502020104020203" pitchFamily="34" charset="77"/>
                <a:sym typeface="Helvetica Light"/>
              </a:rPr>
              <a:t>If you describe something or someone as repulsive, you mean that they are horrible and disgusting and you want to avoid them.</a:t>
            </a:r>
          </a:p>
        </p:txBody>
      </p:sp>
      <p:pic>
        <p:nvPicPr>
          <p:cNvPr id="4" name="Picture 3">
            <a:extLst>
              <a:ext uri="{FF2B5EF4-FFF2-40B4-BE49-F238E27FC236}">
                <a16:creationId xmlns:a16="http://schemas.microsoft.com/office/drawing/2014/main" id="{5DEF44F6-A222-1CD4-2160-670102CD4BE1}"/>
              </a:ext>
            </a:extLst>
          </p:cNvPr>
          <p:cNvPicPr>
            <a:picLocks noChangeAspect="1"/>
          </p:cNvPicPr>
          <p:nvPr/>
        </p:nvPicPr>
        <p:blipFill>
          <a:blip r:embed="rId4"/>
          <a:stretch>
            <a:fillRect/>
          </a:stretch>
        </p:blipFill>
        <p:spPr>
          <a:xfrm>
            <a:off x="8276848" y="2986886"/>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280215933"/>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hunger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juggle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leak</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knock</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498048664"/>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frail</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peculiar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loyal</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repulsive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90387" y="-389685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4194733011"/>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hunger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leak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juggle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melt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knock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1773879149"/>
              </p:ext>
            </p:extLst>
          </p:nvPr>
        </p:nvGraphicFramePr>
        <p:xfrm>
          <a:off x="5307795" y="1251704"/>
          <a:ext cx="4826233" cy="7723200"/>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lots of different things, for example your work and your family, you try to give enough time or attention to all of them.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 is the feeling of weakness or discomfort that you get when you need something to eat.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When a solid substance *** or when you *** it, it changes to a liquid, usually because it has been heated.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you *** on something such as a door or window, you hit it, usually several times, to attract someone's attention.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a container ***, there is a hole or crack in it which lets a substance such as liquid or gas escape.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D8E4D597-53EB-9A40-58DA-B20ECF6A3B2B}"/>
              </a:ext>
            </a:extLst>
          </p:cNvPr>
          <p:cNvPicPr>
            <a:picLocks noChangeAspect="1"/>
          </p:cNvPicPr>
          <p:nvPr/>
        </p:nvPicPr>
        <p:blipFill>
          <a:blip r:embed="rId5"/>
          <a:stretch>
            <a:fillRect/>
          </a:stretch>
        </p:blipFill>
        <p:spPr>
          <a:xfrm>
            <a:off x="11114518" y="3939213"/>
            <a:ext cx="937587" cy="937587"/>
          </a:xfrm>
          <a:prstGeom prst="rect">
            <a:avLst/>
          </a:prstGeom>
        </p:spPr>
      </p:pic>
      <p:pic>
        <p:nvPicPr>
          <p:cNvPr id="3" name="Picture 2">
            <a:extLst>
              <a:ext uri="{FF2B5EF4-FFF2-40B4-BE49-F238E27FC236}">
                <a16:creationId xmlns:a16="http://schemas.microsoft.com/office/drawing/2014/main" id="{2B34C771-0E65-A25A-26CD-FC83BA3F774E}"/>
              </a:ext>
            </a:extLst>
          </p:cNvPr>
          <p:cNvPicPr>
            <a:picLocks noChangeAspect="1"/>
          </p:cNvPicPr>
          <p:nvPr/>
        </p:nvPicPr>
        <p:blipFill>
          <a:blip r:embed="rId6"/>
          <a:stretch>
            <a:fillRect/>
          </a:stretch>
        </p:blipFill>
        <p:spPr>
          <a:xfrm>
            <a:off x="11155364" y="8099968"/>
            <a:ext cx="719186" cy="719186"/>
          </a:xfrm>
          <a:prstGeom prst="rect">
            <a:avLst/>
          </a:prstGeom>
        </p:spPr>
      </p:pic>
      <p:pic>
        <p:nvPicPr>
          <p:cNvPr id="5" name="Picture 4">
            <a:extLst>
              <a:ext uri="{FF2B5EF4-FFF2-40B4-BE49-F238E27FC236}">
                <a16:creationId xmlns:a16="http://schemas.microsoft.com/office/drawing/2014/main" id="{4C16828C-3D4E-90DE-A4E5-261E8D9130EF}"/>
              </a:ext>
            </a:extLst>
          </p:cNvPr>
          <p:cNvPicPr>
            <a:picLocks noChangeAspect="1"/>
          </p:cNvPicPr>
          <p:nvPr/>
        </p:nvPicPr>
        <p:blipFill>
          <a:blip r:embed="rId7"/>
          <a:stretch>
            <a:fillRect/>
          </a:stretch>
        </p:blipFill>
        <p:spPr>
          <a:xfrm>
            <a:off x="10889816" y="2653044"/>
            <a:ext cx="789403" cy="789403"/>
          </a:xfrm>
          <a:prstGeom prst="rect">
            <a:avLst/>
          </a:prstGeom>
        </p:spPr>
      </p:pic>
      <p:pic>
        <p:nvPicPr>
          <p:cNvPr id="6" name="Picture 5">
            <a:extLst>
              <a:ext uri="{FF2B5EF4-FFF2-40B4-BE49-F238E27FC236}">
                <a16:creationId xmlns:a16="http://schemas.microsoft.com/office/drawing/2014/main" id="{628D9BEE-A430-8169-3927-37737FCCCF2A}"/>
              </a:ext>
            </a:extLst>
          </p:cNvPr>
          <p:cNvPicPr>
            <a:picLocks noChangeAspect="1"/>
          </p:cNvPicPr>
          <p:nvPr/>
        </p:nvPicPr>
        <p:blipFill>
          <a:blip r:embed="rId8"/>
          <a:stretch>
            <a:fillRect/>
          </a:stretch>
        </p:blipFill>
        <p:spPr>
          <a:xfrm>
            <a:off x="11399190" y="2653044"/>
            <a:ext cx="789403" cy="789403"/>
          </a:xfrm>
          <a:prstGeom prst="rect">
            <a:avLst/>
          </a:prstGeom>
        </p:spPr>
      </p:pic>
      <p:pic>
        <p:nvPicPr>
          <p:cNvPr id="7" name="Picture 6">
            <a:extLst>
              <a:ext uri="{FF2B5EF4-FFF2-40B4-BE49-F238E27FC236}">
                <a16:creationId xmlns:a16="http://schemas.microsoft.com/office/drawing/2014/main" id="{DE53984D-DD05-8C3A-46D0-FF4A0FC4230F}"/>
              </a:ext>
            </a:extLst>
          </p:cNvPr>
          <p:cNvPicPr>
            <a:picLocks noChangeAspect="1"/>
          </p:cNvPicPr>
          <p:nvPr/>
        </p:nvPicPr>
        <p:blipFill>
          <a:blip r:embed="rId9"/>
          <a:stretch>
            <a:fillRect/>
          </a:stretch>
        </p:blipFill>
        <p:spPr>
          <a:xfrm>
            <a:off x="10974447" y="5283823"/>
            <a:ext cx="937587" cy="937587"/>
          </a:xfrm>
          <a:prstGeom prst="rect">
            <a:avLst/>
          </a:prstGeom>
        </p:spPr>
      </p:pic>
      <p:pic>
        <p:nvPicPr>
          <p:cNvPr id="10" name="Picture 9">
            <a:extLst>
              <a:ext uri="{FF2B5EF4-FFF2-40B4-BE49-F238E27FC236}">
                <a16:creationId xmlns:a16="http://schemas.microsoft.com/office/drawing/2014/main" id="{86AC924E-D0E8-A59C-A767-4FEF9DC14FDD}"/>
              </a:ext>
            </a:extLst>
          </p:cNvPr>
          <p:cNvPicPr>
            <a:picLocks noChangeAspect="1"/>
          </p:cNvPicPr>
          <p:nvPr/>
        </p:nvPicPr>
        <p:blipFill>
          <a:blip r:embed="rId10"/>
          <a:stretch>
            <a:fillRect/>
          </a:stretch>
        </p:blipFill>
        <p:spPr>
          <a:xfrm>
            <a:off x="10959965" y="6628433"/>
            <a:ext cx="937587" cy="937587"/>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2320272534"/>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frail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introduce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loyal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peculiar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repulsive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1259865109"/>
              </p:ext>
            </p:extLst>
          </p:nvPr>
        </p:nvGraphicFramePr>
        <p:xfrm>
          <a:off x="5307795" y="1251704"/>
          <a:ext cx="4826233" cy="7723200"/>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Someone who is *** remains firm in their friendship or support for a person or thing.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To *** something means to cause it to enter a place or exist in a system for the first time.</a:t>
                      </a:r>
                    </a:p>
                    <a:p>
                      <a:endPar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describe someone or something as ***, you think that they are strange or unusual, sometimes in an unpleasant way.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describe something or someone as ***, you mean that they are horrible and disgusting and you want to avoid them.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Something that </a:t>
                      </a:r>
                      <a:r>
                        <a:rPr kumimoji="0" lang="en-GB" sz="2000" b="0" i="0" u="none" strike="noStrike" cap="none" spc="0" normalizeH="0" baseline="0">
                          <a:ln>
                            <a:noFill/>
                          </a:ln>
                          <a:solidFill>
                            <a:srgbClr val="000000"/>
                          </a:solidFill>
                          <a:effectLst/>
                          <a:uFillTx/>
                          <a:latin typeface="Gill Sans MT" panose="020B0502020104020203" pitchFamily="34" charset="77"/>
                          <a:sym typeface="Helvetica Light"/>
                        </a:rPr>
                        <a:t>is *** </a:t>
                      </a:r>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is easily broken or damaged.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178ACA7A-7B8F-AF35-B8D0-B8F7B8AA9990}"/>
              </a:ext>
            </a:extLst>
          </p:cNvPr>
          <p:cNvPicPr>
            <a:picLocks noChangeAspect="1"/>
          </p:cNvPicPr>
          <p:nvPr/>
        </p:nvPicPr>
        <p:blipFill>
          <a:blip r:embed="rId5"/>
          <a:stretch>
            <a:fillRect/>
          </a:stretch>
        </p:blipFill>
        <p:spPr>
          <a:xfrm>
            <a:off x="11009228" y="7916707"/>
            <a:ext cx="744195" cy="744195"/>
          </a:xfrm>
          <a:prstGeom prst="rect">
            <a:avLst/>
          </a:prstGeom>
        </p:spPr>
      </p:pic>
      <p:pic>
        <p:nvPicPr>
          <p:cNvPr id="3" name="Picture 2">
            <a:extLst>
              <a:ext uri="{FF2B5EF4-FFF2-40B4-BE49-F238E27FC236}">
                <a16:creationId xmlns:a16="http://schemas.microsoft.com/office/drawing/2014/main" id="{DEA9B472-93D8-1A1D-9F15-5D60156AACE1}"/>
              </a:ext>
            </a:extLst>
          </p:cNvPr>
          <p:cNvPicPr>
            <a:picLocks noChangeAspect="1"/>
          </p:cNvPicPr>
          <p:nvPr/>
        </p:nvPicPr>
        <p:blipFill>
          <a:blip r:embed="rId6"/>
          <a:stretch>
            <a:fillRect/>
          </a:stretch>
        </p:blipFill>
        <p:spPr>
          <a:xfrm>
            <a:off x="11018637" y="3923442"/>
            <a:ext cx="933589" cy="933589"/>
          </a:xfrm>
          <a:prstGeom prst="rect">
            <a:avLst/>
          </a:prstGeom>
        </p:spPr>
      </p:pic>
      <p:pic>
        <p:nvPicPr>
          <p:cNvPr id="5" name="Picture 4">
            <a:extLst>
              <a:ext uri="{FF2B5EF4-FFF2-40B4-BE49-F238E27FC236}">
                <a16:creationId xmlns:a16="http://schemas.microsoft.com/office/drawing/2014/main" id="{DD74DADB-32C6-C344-7322-2E2F19A21A6F}"/>
              </a:ext>
            </a:extLst>
          </p:cNvPr>
          <p:cNvPicPr>
            <a:picLocks noChangeAspect="1"/>
          </p:cNvPicPr>
          <p:nvPr/>
        </p:nvPicPr>
        <p:blipFill>
          <a:blip r:embed="rId7"/>
          <a:stretch>
            <a:fillRect/>
          </a:stretch>
        </p:blipFill>
        <p:spPr>
          <a:xfrm>
            <a:off x="10878950" y="2583584"/>
            <a:ext cx="1004750" cy="1004750"/>
          </a:xfrm>
          <a:prstGeom prst="rect">
            <a:avLst/>
          </a:prstGeom>
        </p:spPr>
      </p:pic>
      <p:pic>
        <p:nvPicPr>
          <p:cNvPr id="6" name="Picture 5">
            <a:extLst>
              <a:ext uri="{FF2B5EF4-FFF2-40B4-BE49-F238E27FC236}">
                <a16:creationId xmlns:a16="http://schemas.microsoft.com/office/drawing/2014/main" id="{C930A373-EB8D-E8D9-69DB-AC185F9E3C04}"/>
              </a:ext>
            </a:extLst>
          </p:cNvPr>
          <p:cNvPicPr>
            <a:picLocks noChangeAspect="1"/>
          </p:cNvPicPr>
          <p:nvPr/>
        </p:nvPicPr>
        <p:blipFill>
          <a:blip r:embed="rId8"/>
          <a:stretch>
            <a:fillRect/>
          </a:stretch>
        </p:blipFill>
        <p:spPr>
          <a:xfrm>
            <a:off x="10949066" y="5204623"/>
            <a:ext cx="988349" cy="988349"/>
          </a:xfrm>
          <a:prstGeom prst="rect">
            <a:avLst/>
          </a:prstGeom>
        </p:spPr>
      </p:pic>
      <p:pic>
        <p:nvPicPr>
          <p:cNvPr id="7" name="Picture 6">
            <a:extLst>
              <a:ext uri="{FF2B5EF4-FFF2-40B4-BE49-F238E27FC236}">
                <a16:creationId xmlns:a16="http://schemas.microsoft.com/office/drawing/2014/main" id="{DFF814DF-5615-B45A-C3F8-E702D079A5D7}"/>
              </a:ext>
            </a:extLst>
          </p:cNvPr>
          <p:cNvPicPr>
            <a:picLocks noChangeAspect="1"/>
          </p:cNvPicPr>
          <p:nvPr/>
        </p:nvPicPr>
        <p:blipFill>
          <a:blip r:embed="rId9"/>
          <a:stretch>
            <a:fillRect/>
          </a:stretch>
        </p:blipFill>
        <p:spPr>
          <a:xfrm>
            <a:off x="10895350" y="6562894"/>
            <a:ext cx="988350" cy="988350"/>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3149872" y="3993661"/>
            <a:ext cx="129843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leak</a:t>
            </a:r>
            <a:endParaRPr dirty="0">
              <a:latin typeface="Gill Sans MT" panose="020B0502020104020203" pitchFamily="34" charset="77"/>
            </a:endParaRPr>
          </a:p>
        </p:txBody>
      </p:sp>
      <p:sp>
        <p:nvSpPr>
          <p:cNvPr id="135" name="spare"/>
          <p:cNvSpPr txBox="1"/>
          <p:nvPr/>
        </p:nvSpPr>
        <p:spPr>
          <a:xfrm>
            <a:off x="2960685" y="4824209"/>
            <a:ext cx="183543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juggle</a:t>
            </a:r>
            <a:endParaRPr b="1" dirty="0">
              <a:latin typeface="Gill Sans MT" panose="020B0502020104020203" pitchFamily="34" charset="77"/>
              <a:sym typeface="American Typewriter"/>
            </a:endParaRPr>
          </a:p>
        </p:txBody>
      </p:sp>
      <p:sp>
        <p:nvSpPr>
          <p:cNvPr id="136" name="chipped"/>
          <p:cNvSpPr txBox="1"/>
          <p:nvPr/>
        </p:nvSpPr>
        <p:spPr>
          <a:xfrm>
            <a:off x="3060906" y="5769060"/>
            <a:ext cx="147636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melt</a:t>
            </a:r>
            <a:endParaRPr dirty="0">
              <a:latin typeface="Gill Sans MT" panose="020B0502020104020203" pitchFamily="34" charset="77"/>
            </a:endParaRPr>
          </a:p>
        </p:txBody>
      </p:sp>
      <p:sp>
        <p:nvSpPr>
          <p:cNvPr id="137" name="lift"/>
          <p:cNvSpPr txBox="1"/>
          <p:nvPr/>
        </p:nvSpPr>
        <p:spPr>
          <a:xfrm>
            <a:off x="2874161" y="6639612"/>
            <a:ext cx="184986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knock</a:t>
            </a:r>
            <a:endParaRPr dirty="0">
              <a:latin typeface="Gill Sans MT" panose="020B0502020104020203" pitchFamily="34" charset="77"/>
            </a:endParaRPr>
          </a:p>
        </p:txBody>
      </p:sp>
      <p:sp>
        <p:nvSpPr>
          <p:cNvPr id="138" name="mutter"/>
          <p:cNvSpPr txBox="1"/>
          <p:nvPr/>
        </p:nvSpPr>
        <p:spPr>
          <a:xfrm>
            <a:off x="7731460" y="3941031"/>
            <a:ext cx="294471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introduce</a:t>
            </a:r>
            <a:endParaRPr b="1" dirty="0">
              <a:latin typeface="Gill Sans MT" panose="020B0502020104020203" pitchFamily="34" charset="77"/>
              <a:sym typeface="American Typewriter"/>
            </a:endParaRPr>
          </a:p>
        </p:txBody>
      </p:sp>
      <p:sp>
        <p:nvSpPr>
          <p:cNvPr id="139" name="unveil"/>
          <p:cNvSpPr txBox="1"/>
          <p:nvPr/>
        </p:nvSpPr>
        <p:spPr>
          <a:xfrm>
            <a:off x="7977542" y="5755144"/>
            <a:ext cx="245259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peculiar</a:t>
            </a:r>
            <a:endParaRPr dirty="0">
              <a:latin typeface="Gill Sans MT" panose="020B0502020104020203" pitchFamily="34" charset="77"/>
              <a:sym typeface="American Typewriter"/>
            </a:endParaRPr>
          </a:p>
        </p:txBody>
      </p:sp>
      <p:sp>
        <p:nvSpPr>
          <p:cNvPr id="140" name="tolerate"/>
          <p:cNvSpPr txBox="1"/>
          <p:nvPr/>
        </p:nvSpPr>
        <p:spPr>
          <a:xfrm>
            <a:off x="8592649" y="3084728"/>
            <a:ext cx="124713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frail</a:t>
            </a:r>
            <a:endParaRPr dirty="0">
              <a:latin typeface="Gill Sans MT" panose="020B0502020104020203" pitchFamily="34" charset="77"/>
            </a:endParaRPr>
          </a:p>
        </p:txBody>
      </p:sp>
      <p:sp>
        <p:nvSpPr>
          <p:cNvPr id="141" name="fixation"/>
          <p:cNvSpPr txBox="1"/>
          <p:nvPr/>
        </p:nvSpPr>
        <p:spPr>
          <a:xfrm>
            <a:off x="8481248" y="4824210"/>
            <a:ext cx="146995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loyal</a:t>
            </a:r>
            <a:endParaRPr dirty="0">
              <a:latin typeface="Gill Sans MT" panose="020B0502020104020203" pitchFamily="34" charset="77"/>
            </a:endParaRPr>
          </a:p>
        </p:txBody>
      </p:sp>
      <p:sp>
        <p:nvSpPr>
          <p:cNvPr id="142" name="rustle"/>
          <p:cNvSpPr txBox="1"/>
          <p:nvPr/>
        </p:nvSpPr>
        <p:spPr>
          <a:xfrm>
            <a:off x="7846454" y="6620562"/>
            <a:ext cx="273953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repulsive</a:t>
            </a:r>
            <a:endParaRPr b="1"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office">
            <a:extLst>
              <a:ext uri="{FF2B5EF4-FFF2-40B4-BE49-F238E27FC236}">
                <a16:creationId xmlns:a16="http://schemas.microsoft.com/office/drawing/2014/main" id="{60D79719-F7AD-E349-8411-400B6789BA1E}"/>
              </a:ext>
            </a:extLst>
          </p:cNvPr>
          <p:cNvSpPr txBox="1"/>
          <p:nvPr/>
        </p:nvSpPr>
        <p:spPr>
          <a:xfrm>
            <a:off x="2717238" y="3080135"/>
            <a:ext cx="217206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hunger</a:t>
            </a:r>
            <a:endParaRPr dirty="0">
              <a:latin typeface="Gill Sans MT" panose="020B0502020104020203" pitchFamily="34" charset="77"/>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23035" y="480767"/>
            <a:ext cx="7251985"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hunger</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939223" y="5323094"/>
            <a:ext cx="1083509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leak</a:t>
            </a:r>
            <a:endParaRPr sz="28700" dirty="0">
              <a:latin typeface="Gill Sans MT" panose="020B0502020104020203" pitchFamily="34" charset="77"/>
            </a:endParaRPr>
          </a:p>
        </p:txBody>
      </p:sp>
      <p:sp>
        <p:nvSpPr>
          <p:cNvPr id="5" name="TextBox 4">
            <a:extLst>
              <a:ext uri="{FF2B5EF4-FFF2-40B4-BE49-F238E27FC236}">
                <a16:creationId xmlns:a16="http://schemas.microsoft.com/office/drawing/2014/main" id="{1B266D46-2635-5FB0-F2EE-2D7D2308FA3A}"/>
              </a:ext>
            </a:extLst>
          </p:cNvPr>
          <p:cNvSpPr txBox="1"/>
          <p:nvPr/>
        </p:nvSpPr>
        <p:spPr>
          <a:xfrm>
            <a:off x="4538601" y="-955824"/>
            <a:ext cx="1026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000000"/>
              </a:solidFill>
              <a:effectLst/>
              <a:uFillTx/>
              <a:latin typeface="+mn-lt"/>
              <a:ea typeface="+mn-ea"/>
              <a:cs typeface="+mn-cs"/>
              <a:sym typeface="Helvetica Light"/>
            </a:endParaRPr>
          </a:p>
        </p:txBody>
      </p:sp>
      <p:pic>
        <p:nvPicPr>
          <p:cNvPr id="2" name="Picture 1">
            <a:extLst>
              <a:ext uri="{FF2B5EF4-FFF2-40B4-BE49-F238E27FC236}">
                <a16:creationId xmlns:a16="http://schemas.microsoft.com/office/drawing/2014/main" id="{D398F9F1-F70A-5B6E-D16F-D00013F7A535}"/>
              </a:ext>
            </a:extLst>
          </p:cNvPr>
          <p:cNvPicPr>
            <a:picLocks noChangeAspect="1"/>
          </p:cNvPicPr>
          <p:nvPr/>
        </p:nvPicPr>
        <p:blipFill>
          <a:blip r:embed="rId4"/>
          <a:stretch>
            <a:fillRect/>
          </a:stretch>
        </p:blipFill>
        <p:spPr>
          <a:xfrm>
            <a:off x="9097351" y="602862"/>
            <a:ext cx="3251200" cy="3251200"/>
          </a:xfrm>
          <a:prstGeom prst="rect">
            <a:avLst/>
          </a:prstGeom>
        </p:spPr>
      </p:pic>
      <p:pic>
        <p:nvPicPr>
          <p:cNvPr id="4" name="Picture 3">
            <a:extLst>
              <a:ext uri="{FF2B5EF4-FFF2-40B4-BE49-F238E27FC236}">
                <a16:creationId xmlns:a16="http://schemas.microsoft.com/office/drawing/2014/main" id="{CB7DB0E0-FF4A-1359-7579-ADB27A765829}"/>
              </a:ext>
            </a:extLst>
          </p:cNvPr>
          <p:cNvPicPr>
            <a:picLocks noChangeAspect="1"/>
          </p:cNvPicPr>
          <p:nvPr/>
        </p:nvPicPr>
        <p:blipFill>
          <a:blip r:embed="rId5"/>
          <a:stretch>
            <a:fillRect/>
          </a:stretch>
        </p:blipFill>
        <p:spPr>
          <a:xfrm>
            <a:off x="1739045" y="5724319"/>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40798" y="50025"/>
            <a:ext cx="706283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juggle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183725" y="5146454"/>
            <a:ext cx="1041922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melt</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13920F6F-1F64-015A-B8C7-4EE522463AE7}"/>
              </a:ext>
            </a:extLst>
          </p:cNvPr>
          <p:cNvPicPr>
            <a:picLocks noChangeAspect="1"/>
          </p:cNvPicPr>
          <p:nvPr/>
        </p:nvPicPr>
        <p:blipFill>
          <a:blip r:embed="rId4"/>
          <a:stretch>
            <a:fillRect/>
          </a:stretch>
        </p:blipFill>
        <p:spPr>
          <a:xfrm>
            <a:off x="8498031" y="1089459"/>
            <a:ext cx="2301149" cy="2301149"/>
          </a:xfrm>
          <a:prstGeom prst="rect">
            <a:avLst/>
          </a:prstGeom>
        </p:spPr>
      </p:pic>
      <p:pic>
        <p:nvPicPr>
          <p:cNvPr id="4" name="Picture 3">
            <a:extLst>
              <a:ext uri="{FF2B5EF4-FFF2-40B4-BE49-F238E27FC236}">
                <a16:creationId xmlns:a16="http://schemas.microsoft.com/office/drawing/2014/main" id="{573B4377-726A-2FC1-0AF7-1C3008533A03}"/>
              </a:ext>
            </a:extLst>
          </p:cNvPr>
          <p:cNvPicPr>
            <a:picLocks noChangeAspect="1"/>
          </p:cNvPicPr>
          <p:nvPr/>
        </p:nvPicPr>
        <p:blipFill>
          <a:blip r:embed="rId5"/>
          <a:stretch>
            <a:fillRect/>
          </a:stretch>
        </p:blipFill>
        <p:spPr>
          <a:xfrm>
            <a:off x="10278662" y="1089459"/>
            <a:ext cx="2301149" cy="2301149"/>
          </a:xfrm>
          <a:prstGeom prst="rect">
            <a:avLst/>
          </a:prstGeom>
        </p:spPr>
      </p:pic>
      <p:pic>
        <p:nvPicPr>
          <p:cNvPr id="5" name="Picture 4">
            <a:extLst>
              <a:ext uri="{FF2B5EF4-FFF2-40B4-BE49-F238E27FC236}">
                <a16:creationId xmlns:a16="http://schemas.microsoft.com/office/drawing/2014/main" id="{890BC14F-CB6B-44B1-F362-A33A214C0812}"/>
              </a:ext>
            </a:extLst>
          </p:cNvPr>
          <p:cNvPicPr>
            <a:picLocks noChangeAspect="1"/>
          </p:cNvPicPr>
          <p:nvPr/>
        </p:nvPicPr>
        <p:blipFill>
          <a:blip r:embed="rId6"/>
          <a:stretch>
            <a:fillRect/>
          </a:stretch>
        </p:blipFill>
        <p:spPr>
          <a:xfrm>
            <a:off x="1387635" y="5458789"/>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90145" y="305549"/>
            <a:ext cx="7604646"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knock</a:t>
            </a:r>
            <a:endParaRPr sz="23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07466" y="5287250"/>
            <a:ext cx="1234608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frail</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6117ED1C-62BC-CA5F-1F61-4E8E54C3A6B7}"/>
              </a:ext>
            </a:extLst>
          </p:cNvPr>
          <p:cNvPicPr>
            <a:picLocks noChangeAspect="1"/>
          </p:cNvPicPr>
          <p:nvPr/>
        </p:nvPicPr>
        <p:blipFill>
          <a:blip r:embed="rId4"/>
          <a:stretch>
            <a:fillRect/>
          </a:stretch>
        </p:blipFill>
        <p:spPr>
          <a:xfrm>
            <a:off x="9097351" y="602862"/>
            <a:ext cx="3251200" cy="3251200"/>
          </a:xfrm>
          <a:prstGeom prst="rect">
            <a:avLst/>
          </a:prstGeom>
        </p:spPr>
      </p:pic>
      <p:pic>
        <p:nvPicPr>
          <p:cNvPr id="4" name="Picture 3">
            <a:extLst>
              <a:ext uri="{FF2B5EF4-FFF2-40B4-BE49-F238E27FC236}">
                <a16:creationId xmlns:a16="http://schemas.microsoft.com/office/drawing/2014/main" id="{23A4952A-4314-C28E-EBAF-13C1FC605AC0}"/>
              </a:ext>
            </a:extLst>
          </p:cNvPr>
          <p:cNvPicPr>
            <a:picLocks noChangeAspect="1"/>
          </p:cNvPicPr>
          <p:nvPr/>
        </p:nvPicPr>
        <p:blipFill>
          <a:blip r:embed="rId5"/>
          <a:stretch>
            <a:fillRect/>
          </a:stretch>
        </p:blipFill>
        <p:spPr>
          <a:xfrm>
            <a:off x="1590145" y="5724319"/>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673957" y="903408"/>
            <a:ext cx="8462253"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introduce</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161119" y="5157631"/>
            <a:ext cx="9855034"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loyal</a:t>
            </a:r>
            <a:endParaRPr sz="13800" dirty="0">
              <a:latin typeface="Gill Sans MT" panose="020B0502020104020203" pitchFamily="34" charset="77"/>
            </a:endParaRPr>
          </a:p>
        </p:txBody>
      </p:sp>
      <p:pic>
        <p:nvPicPr>
          <p:cNvPr id="2" name="Picture 1">
            <a:extLst>
              <a:ext uri="{FF2B5EF4-FFF2-40B4-BE49-F238E27FC236}">
                <a16:creationId xmlns:a16="http://schemas.microsoft.com/office/drawing/2014/main" id="{41888879-395A-663A-33D8-7799172A8F04}"/>
              </a:ext>
            </a:extLst>
          </p:cNvPr>
          <p:cNvPicPr>
            <a:picLocks noChangeAspect="1"/>
          </p:cNvPicPr>
          <p:nvPr/>
        </p:nvPicPr>
        <p:blipFill>
          <a:blip r:embed="rId4"/>
          <a:stretch>
            <a:fillRect/>
          </a:stretch>
        </p:blipFill>
        <p:spPr>
          <a:xfrm>
            <a:off x="9136210" y="602862"/>
            <a:ext cx="3251200" cy="3251200"/>
          </a:xfrm>
          <a:prstGeom prst="rect">
            <a:avLst/>
          </a:prstGeom>
        </p:spPr>
      </p:pic>
      <p:pic>
        <p:nvPicPr>
          <p:cNvPr id="4" name="Picture 3">
            <a:extLst>
              <a:ext uri="{FF2B5EF4-FFF2-40B4-BE49-F238E27FC236}">
                <a16:creationId xmlns:a16="http://schemas.microsoft.com/office/drawing/2014/main" id="{24E5298E-D34B-A80F-912D-48B765592560}"/>
              </a:ext>
            </a:extLst>
          </p:cNvPr>
          <p:cNvPicPr>
            <a:picLocks noChangeAspect="1"/>
          </p:cNvPicPr>
          <p:nvPr/>
        </p:nvPicPr>
        <p:blipFill>
          <a:blip r:embed="rId5"/>
          <a:stretch>
            <a:fillRect/>
          </a:stretch>
        </p:blipFill>
        <p:spPr>
          <a:xfrm>
            <a:off x="1377411" y="5764085"/>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970506" y="480767"/>
            <a:ext cx="11999897"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peculiar</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386849" y="5466658"/>
            <a:ext cx="10288591"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repulsive</a:t>
            </a:r>
            <a:endParaRPr sz="9600" dirty="0">
              <a:latin typeface="Gill Sans MT" panose="020B0502020104020203" pitchFamily="34" charset="77"/>
            </a:endParaRPr>
          </a:p>
        </p:txBody>
      </p:sp>
      <p:pic>
        <p:nvPicPr>
          <p:cNvPr id="2" name="Picture 1">
            <a:extLst>
              <a:ext uri="{FF2B5EF4-FFF2-40B4-BE49-F238E27FC236}">
                <a16:creationId xmlns:a16="http://schemas.microsoft.com/office/drawing/2014/main" id="{9F1288CA-B461-DBAF-851A-490FC6472DB7}"/>
              </a:ext>
            </a:extLst>
          </p:cNvPr>
          <p:cNvPicPr>
            <a:picLocks noChangeAspect="1"/>
          </p:cNvPicPr>
          <p:nvPr/>
        </p:nvPicPr>
        <p:blipFill>
          <a:blip r:embed="rId4"/>
          <a:stretch>
            <a:fillRect/>
          </a:stretch>
        </p:blipFill>
        <p:spPr>
          <a:xfrm>
            <a:off x="9097351" y="647356"/>
            <a:ext cx="3251200" cy="3251200"/>
          </a:xfrm>
          <a:prstGeom prst="rect">
            <a:avLst/>
          </a:prstGeom>
        </p:spPr>
      </p:pic>
      <p:pic>
        <p:nvPicPr>
          <p:cNvPr id="4" name="Picture 3">
            <a:extLst>
              <a:ext uri="{FF2B5EF4-FFF2-40B4-BE49-F238E27FC236}">
                <a16:creationId xmlns:a16="http://schemas.microsoft.com/office/drawing/2014/main" id="{D84FFE14-627A-84AB-2B06-B13FBD0068D2}"/>
              </a:ext>
            </a:extLst>
          </p:cNvPr>
          <p:cNvPicPr>
            <a:picLocks noChangeAspect="1"/>
          </p:cNvPicPr>
          <p:nvPr/>
        </p:nvPicPr>
        <p:blipFill>
          <a:blip r:embed="rId5"/>
          <a:stretch>
            <a:fillRect/>
          </a:stretch>
        </p:blipFill>
        <p:spPr>
          <a:xfrm>
            <a:off x="47449" y="5651250"/>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960ED4AE-536B-7CA7-1739-1F9236BB4513}"/>
              </a:ext>
            </a:extLst>
          </p:cNvPr>
          <p:cNvGrpSpPr/>
          <p:nvPr/>
        </p:nvGrpSpPr>
        <p:grpSpPr>
          <a:xfrm rot="11574440">
            <a:off x="-8428798" y="-6316639"/>
            <a:ext cx="8917924" cy="15439250"/>
            <a:chOff x="11782763" y="-862597"/>
            <a:chExt cx="8917924" cy="15439250"/>
          </a:xfrm>
        </p:grpSpPr>
        <p:sp>
          <p:nvSpPr>
            <p:cNvPr id="6" name="Rectangle 5">
              <a:extLst>
                <a:ext uri="{FF2B5EF4-FFF2-40B4-BE49-F238E27FC236}">
                  <a16:creationId xmlns:a16="http://schemas.microsoft.com/office/drawing/2014/main" id="{C7A59E97-1760-3CB4-F6BB-59A170AA3968}"/>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7" name="Rectangle 6">
              <a:extLst>
                <a:ext uri="{FF2B5EF4-FFF2-40B4-BE49-F238E27FC236}">
                  <a16:creationId xmlns:a16="http://schemas.microsoft.com/office/drawing/2014/main" id="{F08549C3-7AAF-C296-1060-17CFDEDC952F}"/>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757203" y="812958"/>
            <a:ext cx="6846426"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ea typeface="Ayuthaya" pitchFamily="2" charset="-34"/>
                <a:cs typeface="Futura Medium" panose="020B0602020204020303" pitchFamily="34" charset="-79"/>
              </a:rPr>
              <a:t>hunger</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968793" y="5582625"/>
            <a:ext cx="10244333"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leak</a:t>
            </a:r>
            <a:endParaRPr sz="287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190639D5-BCCD-BED6-3B41-DF01232FDCE5}"/>
              </a:ext>
            </a:extLst>
          </p:cNvPr>
          <p:cNvPicPr>
            <a:picLocks noChangeAspect="1"/>
          </p:cNvPicPr>
          <p:nvPr/>
        </p:nvPicPr>
        <p:blipFill>
          <a:blip r:embed="rId4"/>
          <a:stretch>
            <a:fillRect/>
          </a:stretch>
        </p:blipFill>
        <p:spPr>
          <a:xfrm>
            <a:off x="9097351" y="602862"/>
            <a:ext cx="3251200" cy="3251200"/>
          </a:xfrm>
          <a:prstGeom prst="rect">
            <a:avLst/>
          </a:prstGeom>
        </p:spPr>
      </p:pic>
      <p:pic>
        <p:nvPicPr>
          <p:cNvPr id="4" name="Picture 3">
            <a:extLst>
              <a:ext uri="{FF2B5EF4-FFF2-40B4-BE49-F238E27FC236}">
                <a16:creationId xmlns:a16="http://schemas.microsoft.com/office/drawing/2014/main" id="{8551A5CC-C205-F4EE-48D4-51A657EFB8CB}"/>
              </a:ext>
            </a:extLst>
          </p:cNvPr>
          <p:cNvPicPr>
            <a:picLocks noChangeAspect="1"/>
          </p:cNvPicPr>
          <p:nvPr/>
        </p:nvPicPr>
        <p:blipFill>
          <a:blip r:embed="rId5"/>
          <a:stretch>
            <a:fillRect/>
          </a:stretch>
        </p:blipFill>
        <p:spPr>
          <a:xfrm>
            <a:off x="1202506" y="5712917"/>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362363" y="491372"/>
            <a:ext cx="7231147"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juggle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895377" y="5310426"/>
            <a:ext cx="1041922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melt</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653FE0BF-2399-523D-2B31-084532F1431A}"/>
              </a:ext>
            </a:extLst>
          </p:cNvPr>
          <p:cNvPicPr>
            <a:picLocks noChangeAspect="1"/>
          </p:cNvPicPr>
          <p:nvPr/>
        </p:nvPicPr>
        <p:blipFill>
          <a:blip r:embed="rId4"/>
          <a:stretch>
            <a:fillRect/>
          </a:stretch>
        </p:blipFill>
        <p:spPr>
          <a:xfrm>
            <a:off x="8455489" y="1156073"/>
            <a:ext cx="2301149" cy="2301149"/>
          </a:xfrm>
          <a:prstGeom prst="rect">
            <a:avLst/>
          </a:prstGeom>
        </p:spPr>
      </p:pic>
      <p:pic>
        <p:nvPicPr>
          <p:cNvPr id="4" name="Picture 3">
            <a:extLst>
              <a:ext uri="{FF2B5EF4-FFF2-40B4-BE49-F238E27FC236}">
                <a16:creationId xmlns:a16="http://schemas.microsoft.com/office/drawing/2014/main" id="{38B404CC-E9F1-A7F1-3DDF-CF3D808E428F}"/>
              </a:ext>
            </a:extLst>
          </p:cNvPr>
          <p:cNvPicPr>
            <a:picLocks noChangeAspect="1"/>
          </p:cNvPicPr>
          <p:nvPr/>
        </p:nvPicPr>
        <p:blipFill>
          <a:blip r:embed="rId5"/>
          <a:stretch>
            <a:fillRect/>
          </a:stretch>
        </p:blipFill>
        <p:spPr>
          <a:xfrm>
            <a:off x="10236120" y="1156073"/>
            <a:ext cx="2301149" cy="2301149"/>
          </a:xfrm>
          <a:prstGeom prst="rect">
            <a:avLst/>
          </a:prstGeom>
        </p:spPr>
      </p:pic>
      <p:pic>
        <p:nvPicPr>
          <p:cNvPr id="5" name="Picture 4">
            <a:extLst>
              <a:ext uri="{FF2B5EF4-FFF2-40B4-BE49-F238E27FC236}">
                <a16:creationId xmlns:a16="http://schemas.microsoft.com/office/drawing/2014/main" id="{4CFF6F10-BA52-C395-3112-BC38413DCEC3}"/>
              </a:ext>
            </a:extLst>
          </p:cNvPr>
          <p:cNvPicPr>
            <a:picLocks noChangeAspect="1"/>
          </p:cNvPicPr>
          <p:nvPr/>
        </p:nvPicPr>
        <p:blipFill>
          <a:blip r:embed="rId6"/>
          <a:stretch>
            <a:fillRect/>
          </a:stretch>
        </p:blipFill>
        <p:spPr>
          <a:xfrm>
            <a:off x="1237604" y="5430748"/>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994903" y="766557"/>
            <a:ext cx="6795129"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knock</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994903" y="5557521"/>
            <a:ext cx="1234608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frail</a:t>
            </a:r>
            <a:endParaRPr sz="23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6E2C6DDD-9885-A91B-D778-9A6BE25A4BCA}"/>
              </a:ext>
            </a:extLst>
          </p:cNvPr>
          <p:cNvPicPr>
            <a:picLocks noChangeAspect="1"/>
          </p:cNvPicPr>
          <p:nvPr/>
        </p:nvPicPr>
        <p:blipFill>
          <a:blip r:embed="rId4"/>
          <a:stretch>
            <a:fillRect/>
          </a:stretch>
        </p:blipFill>
        <p:spPr>
          <a:xfrm>
            <a:off x="8965035" y="596903"/>
            <a:ext cx="3251200" cy="3251200"/>
          </a:xfrm>
          <a:prstGeom prst="rect">
            <a:avLst/>
          </a:prstGeom>
        </p:spPr>
      </p:pic>
      <p:pic>
        <p:nvPicPr>
          <p:cNvPr id="4" name="Picture 3">
            <a:extLst>
              <a:ext uri="{FF2B5EF4-FFF2-40B4-BE49-F238E27FC236}">
                <a16:creationId xmlns:a16="http://schemas.microsoft.com/office/drawing/2014/main" id="{8961718B-0E1F-27D5-378A-D0FD3360A17A}"/>
              </a:ext>
            </a:extLst>
          </p:cNvPr>
          <p:cNvPicPr>
            <a:picLocks noChangeAspect="1"/>
          </p:cNvPicPr>
          <p:nvPr/>
        </p:nvPicPr>
        <p:blipFill>
          <a:blip r:embed="rId5"/>
          <a:stretch>
            <a:fillRect/>
          </a:stretch>
        </p:blipFill>
        <p:spPr>
          <a:xfrm>
            <a:off x="1401075" y="5788351"/>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474717" y="2274766"/>
            <a:ext cx="217206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hunger	</a:t>
            </a:r>
            <a:endParaRPr b="1" dirty="0">
              <a:latin typeface="Gill Sans MT" panose="020B0502020104020203" pitchFamily="34" charset="77"/>
              <a:sym typeface="American Typewriter"/>
            </a:endParaRPr>
          </a:p>
        </p:txBody>
      </p:sp>
      <p:sp>
        <p:nvSpPr>
          <p:cNvPr id="134" name="office"/>
          <p:cNvSpPr txBox="1"/>
          <p:nvPr/>
        </p:nvSpPr>
        <p:spPr>
          <a:xfrm>
            <a:off x="5911577" y="3183419"/>
            <a:ext cx="129843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leak</a:t>
            </a:r>
            <a:endParaRPr dirty="0">
              <a:latin typeface="Gill Sans MT" panose="020B0502020104020203" pitchFamily="34" charset="77"/>
            </a:endParaRPr>
          </a:p>
        </p:txBody>
      </p:sp>
      <p:sp>
        <p:nvSpPr>
          <p:cNvPr id="135" name="spare"/>
          <p:cNvSpPr txBox="1"/>
          <p:nvPr/>
        </p:nvSpPr>
        <p:spPr>
          <a:xfrm>
            <a:off x="5643064" y="4033018"/>
            <a:ext cx="183543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juggle</a:t>
            </a:r>
            <a:endParaRPr b="1" dirty="0">
              <a:latin typeface="Gill Sans MT" panose="020B0502020104020203" pitchFamily="34" charset="77"/>
              <a:sym typeface="American Typewriter"/>
            </a:endParaRPr>
          </a:p>
        </p:txBody>
      </p:sp>
      <p:sp>
        <p:nvSpPr>
          <p:cNvPr id="136" name="chipped"/>
          <p:cNvSpPr txBox="1"/>
          <p:nvPr/>
        </p:nvSpPr>
        <p:spPr>
          <a:xfrm>
            <a:off x="5822613" y="4958818"/>
            <a:ext cx="147636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melt</a:t>
            </a:r>
            <a:endParaRPr dirty="0">
              <a:latin typeface="Gill Sans MT" panose="020B0502020104020203" pitchFamily="34" charset="77"/>
            </a:endParaRPr>
          </a:p>
        </p:txBody>
      </p:sp>
      <p:sp>
        <p:nvSpPr>
          <p:cNvPr id="137" name="lift"/>
          <p:cNvSpPr txBox="1"/>
          <p:nvPr/>
        </p:nvSpPr>
        <p:spPr>
          <a:xfrm>
            <a:off x="5635859" y="5829370"/>
            <a:ext cx="184986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knock</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970506" y="1057045"/>
            <a:ext cx="11999897"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introduce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56000" y="5287250"/>
            <a:ext cx="10288591"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loyal</a:t>
            </a:r>
            <a:endParaRPr sz="138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D500A789-3C75-38CA-27D3-461F8B3360BE}"/>
              </a:ext>
            </a:extLst>
          </p:cNvPr>
          <p:cNvPicPr>
            <a:picLocks noChangeAspect="1"/>
          </p:cNvPicPr>
          <p:nvPr/>
        </p:nvPicPr>
        <p:blipFill>
          <a:blip r:embed="rId4"/>
          <a:stretch>
            <a:fillRect/>
          </a:stretch>
        </p:blipFill>
        <p:spPr>
          <a:xfrm>
            <a:off x="9480083" y="769884"/>
            <a:ext cx="3098615" cy="3098615"/>
          </a:xfrm>
          <a:prstGeom prst="rect">
            <a:avLst/>
          </a:prstGeom>
        </p:spPr>
      </p:pic>
      <p:pic>
        <p:nvPicPr>
          <p:cNvPr id="4" name="Picture 3">
            <a:extLst>
              <a:ext uri="{FF2B5EF4-FFF2-40B4-BE49-F238E27FC236}">
                <a16:creationId xmlns:a16="http://schemas.microsoft.com/office/drawing/2014/main" id="{97AE0857-4C20-17A6-1D07-74E3B5DFF7FB}"/>
              </a:ext>
            </a:extLst>
          </p:cNvPr>
          <p:cNvPicPr>
            <a:picLocks noChangeAspect="1"/>
          </p:cNvPicPr>
          <p:nvPr/>
        </p:nvPicPr>
        <p:blipFill>
          <a:blip r:embed="rId5"/>
          <a:stretch>
            <a:fillRect/>
          </a:stretch>
        </p:blipFill>
        <p:spPr>
          <a:xfrm>
            <a:off x="737649" y="5768223"/>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0" y="862976"/>
            <a:ext cx="10143937"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peculiar</a:t>
            </a:r>
            <a:endParaRPr sz="54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120212" y="5887012"/>
            <a:ext cx="10944213"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repulsive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BF821081-D72F-4545-EB5D-90139E92A78F}"/>
              </a:ext>
            </a:extLst>
          </p:cNvPr>
          <p:cNvPicPr>
            <a:picLocks noChangeAspect="1"/>
          </p:cNvPicPr>
          <p:nvPr/>
        </p:nvPicPr>
        <p:blipFill>
          <a:blip r:embed="rId4"/>
          <a:stretch>
            <a:fillRect/>
          </a:stretch>
        </p:blipFill>
        <p:spPr>
          <a:xfrm>
            <a:off x="9129544" y="528949"/>
            <a:ext cx="3251200" cy="3251200"/>
          </a:xfrm>
          <a:prstGeom prst="rect">
            <a:avLst/>
          </a:prstGeom>
        </p:spPr>
      </p:pic>
      <p:pic>
        <p:nvPicPr>
          <p:cNvPr id="4" name="Picture 3">
            <a:extLst>
              <a:ext uri="{FF2B5EF4-FFF2-40B4-BE49-F238E27FC236}">
                <a16:creationId xmlns:a16="http://schemas.microsoft.com/office/drawing/2014/main" id="{A9B2F51C-22F6-198D-2117-9D6DF2868B59}"/>
              </a:ext>
            </a:extLst>
          </p:cNvPr>
          <p:cNvPicPr>
            <a:picLocks noChangeAspect="1"/>
          </p:cNvPicPr>
          <p:nvPr/>
        </p:nvPicPr>
        <p:blipFill>
          <a:blip r:embed="rId5"/>
          <a:stretch>
            <a:fillRect/>
          </a:stretch>
        </p:blipFill>
        <p:spPr>
          <a:xfrm>
            <a:off x="329360" y="5723653"/>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088491" y="3418118"/>
            <a:ext cx="294471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introduce</a:t>
            </a:r>
            <a:endParaRPr b="1" dirty="0">
              <a:latin typeface="Gill Sans MT" panose="020B0502020104020203" pitchFamily="34" charset="77"/>
              <a:sym typeface="American Typewriter"/>
            </a:endParaRPr>
          </a:p>
        </p:txBody>
      </p:sp>
      <p:sp>
        <p:nvSpPr>
          <p:cNvPr id="140" name="tolerate"/>
          <p:cNvSpPr txBox="1"/>
          <p:nvPr/>
        </p:nvSpPr>
        <p:spPr>
          <a:xfrm>
            <a:off x="5937270" y="2522165"/>
            <a:ext cx="124713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frail</a:t>
            </a:r>
            <a:endParaRPr dirty="0">
              <a:latin typeface="Gill Sans MT" panose="020B0502020104020203" pitchFamily="34" charset="77"/>
            </a:endParaRPr>
          </a:p>
        </p:txBody>
      </p:sp>
      <p:sp>
        <p:nvSpPr>
          <p:cNvPr id="141" name="fixation"/>
          <p:cNvSpPr txBox="1"/>
          <p:nvPr/>
        </p:nvSpPr>
        <p:spPr>
          <a:xfrm>
            <a:off x="5825879" y="4280417"/>
            <a:ext cx="146995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loyal</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276219" y="5188117"/>
            <a:ext cx="245259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b="1" dirty="0">
                <a:latin typeface="Gill Sans MT" panose="020B0502020104020203" pitchFamily="34" charset="77"/>
                <a:sym typeface="American Typewriter"/>
              </a:rPr>
              <a:t>peculiar</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132765" y="5996646"/>
            <a:ext cx="273953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repulsive</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00319" y="1309202"/>
            <a:ext cx="2617704"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hunger</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(noun)</a:t>
            </a:r>
            <a:endParaRPr dirty="0">
              <a:latin typeface="Gill Sans MT" panose="020B0502020104020203" pitchFamily="34" charset="77"/>
            </a:endParaRPr>
          </a:p>
        </p:txBody>
      </p:sp>
      <p:sp>
        <p:nvSpPr>
          <p:cNvPr id="155" name="The was a tear in Freddie’s new school jumper."/>
          <p:cNvSpPr txBox="1"/>
          <p:nvPr/>
        </p:nvSpPr>
        <p:spPr>
          <a:xfrm>
            <a:off x="0" y="6630159"/>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Jamie had a </a:t>
            </a:r>
            <a:r>
              <a:rPr lang="en-GB" sz="4000" b="1" dirty="0">
                <a:latin typeface="Gill Sans MT" panose="020B0502020104020203" pitchFamily="34" charset="77"/>
              </a:rPr>
              <a:t>hunger</a:t>
            </a:r>
            <a:r>
              <a:rPr lang="en-GB" sz="4000" dirty="0">
                <a:latin typeface="Gill Sans MT" panose="020B0502020104020203" pitchFamily="34" charset="77"/>
              </a:rPr>
              <a:t> for burgers. </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hun-ger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938158418"/>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a:t>
                      </a:r>
                      <a:r>
                        <a:rPr lang="en-GB" sz="2600" b="1" dirty="0">
                          <a:solidFill>
                            <a:srgbClr val="DD2909"/>
                          </a:solidFill>
                          <a:latin typeface="Gill Sans MT" panose="020B0502020104020203" pitchFamily="34" charset="77"/>
                        </a:rPr>
                        <a:t>/</a:t>
                      </a:r>
                      <a:r>
                        <a:rPr lang="en-GB" sz="2600" b="0" dirty="0">
                          <a:solidFill>
                            <a:srgbClr val="DD2909"/>
                          </a:solidFill>
                          <a:latin typeface="Gill Sans MT" panose="020B0502020104020203" pitchFamily="34" charset="77"/>
                        </a:rPr>
                        <a:t>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craving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fullness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younger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pangs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starvation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satiation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desperately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AEDA8B85-3BAF-0C23-C57E-D598308956C5}"/>
              </a:ext>
            </a:extLst>
          </p:cNvPr>
          <p:cNvSpPr txBox="1"/>
          <p:nvPr/>
        </p:nvSpPr>
        <p:spPr>
          <a:xfrm>
            <a:off x="395611" y="4305213"/>
            <a:ext cx="7637658" cy="15799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200" b="0" i="0" u="none" strike="noStrike" cap="none" spc="0" normalizeH="0" baseline="0" dirty="0">
                <a:ln>
                  <a:noFill/>
                </a:ln>
                <a:solidFill>
                  <a:srgbClr val="000000"/>
                </a:solidFill>
                <a:effectLst/>
                <a:uFillTx/>
                <a:latin typeface="Gill Sans MT" panose="020B0502020104020203" pitchFamily="34" charset="77"/>
                <a:sym typeface="Helvetica Light"/>
              </a:rPr>
              <a:t>Hunger is the feeling of weakness or discomfort that you get when you need something to eat.</a:t>
            </a:r>
          </a:p>
        </p:txBody>
      </p:sp>
      <p:pic>
        <p:nvPicPr>
          <p:cNvPr id="2" name="Picture 1">
            <a:extLst>
              <a:ext uri="{FF2B5EF4-FFF2-40B4-BE49-F238E27FC236}">
                <a16:creationId xmlns:a16="http://schemas.microsoft.com/office/drawing/2014/main" id="{5664E5FB-EADE-34FD-E97D-7364B8FCCA36}"/>
              </a:ext>
            </a:extLst>
          </p:cNvPr>
          <p:cNvPicPr>
            <a:picLocks noChangeAspect="1"/>
          </p:cNvPicPr>
          <p:nvPr/>
        </p:nvPicPr>
        <p:blipFill>
          <a:blip r:embed="rId4"/>
          <a:stretch>
            <a:fillRect/>
          </a:stretch>
        </p:blipFill>
        <p:spPr>
          <a:xfrm>
            <a:off x="8848814" y="2707587"/>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238129" y="1309202"/>
            <a:ext cx="154209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leak</a:t>
            </a:r>
            <a:endParaRPr dirty="0">
              <a:latin typeface="Gill Sans MT" panose="020B0502020104020203" pitchFamily="34" charset="77"/>
            </a:endParaRPr>
          </a:p>
        </p:txBody>
      </p:sp>
      <p:sp>
        <p:nvSpPr>
          <p:cNvPr id="152" name="Definition:"/>
          <p:cNvSpPr txBox="1"/>
          <p:nvPr/>
        </p:nvSpPr>
        <p:spPr>
          <a:xfrm>
            <a:off x="2126162" y="3118307"/>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 / verb</a:t>
            </a:r>
            <a:r>
              <a:rPr dirty="0">
                <a:latin typeface="Gill Sans MT" panose="020B0502020104020203" pitchFamily="34" charset="77"/>
              </a:rPr>
              <a:t>)</a:t>
            </a:r>
          </a:p>
        </p:txBody>
      </p:sp>
      <p:sp>
        <p:nvSpPr>
          <p:cNvPr id="155" name="The was a tear in Freddie’s new school jumper."/>
          <p:cNvSpPr txBox="1"/>
          <p:nvPr/>
        </p:nvSpPr>
        <p:spPr>
          <a:xfrm>
            <a:off x="-4359" y="6644342"/>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class were distracted by a </a:t>
            </a:r>
            <a:r>
              <a:rPr lang="en-GB" sz="4000" b="1" dirty="0">
                <a:latin typeface="Gill Sans MT" panose="020B0502020104020203" pitchFamily="34" charset="77"/>
              </a:rPr>
              <a:t>leak</a:t>
            </a:r>
            <a:r>
              <a:rPr lang="en-GB" sz="4000" dirty="0">
                <a:latin typeface="Gill Sans MT" panose="020B0502020104020203" pitchFamily="34" charset="77"/>
              </a:rPr>
              <a:t> in the pipe.</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leak</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1859383418"/>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crack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week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roof</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hole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seek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out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52F04B9D-C230-E003-9AE1-4826051E2FC1}"/>
              </a:ext>
            </a:extLst>
          </p:cNvPr>
          <p:cNvSpPr txBox="1"/>
          <p:nvPr/>
        </p:nvSpPr>
        <p:spPr>
          <a:xfrm flipH="1">
            <a:off x="463595" y="4090960"/>
            <a:ext cx="6791369"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a container leaks, there is a hole or crack in it which lets a substance such as liquid or gas escape. </a:t>
            </a:r>
          </a:p>
        </p:txBody>
      </p:sp>
      <p:pic>
        <p:nvPicPr>
          <p:cNvPr id="2" name="Picture 1">
            <a:extLst>
              <a:ext uri="{FF2B5EF4-FFF2-40B4-BE49-F238E27FC236}">
                <a16:creationId xmlns:a16="http://schemas.microsoft.com/office/drawing/2014/main" id="{48F6B84B-7449-0963-6B05-34C5E0EEA6CC}"/>
              </a:ext>
            </a:extLst>
          </p:cNvPr>
          <p:cNvPicPr>
            <a:picLocks noChangeAspect="1"/>
          </p:cNvPicPr>
          <p:nvPr/>
        </p:nvPicPr>
        <p:blipFill>
          <a:blip r:embed="rId4"/>
          <a:stretch>
            <a:fillRect/>
          </a:stretch>
        </p:blipFill>
        <p:spPr>
          <a:xfrm>
            <a:off x="8799568" y="2940330"/>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96882" y="1339979"/>
            <a:ext cx="2024593"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juggle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184821" y="6587127"/>
            <a:ext cx="12635157"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Kelsie had to </a:t>
            </a:r>
            <a:r>
              <a:rPr lang="en-GB" sz="4000" b="1" dirty="0">
                <a:latin typeface="Gill Sans MT" panose="020B0502020104020203" pitchFamily="34" charset="77"/>
              </a:rPr>
              <a:t>juggle</a:t>
            </a:r>
            <a:r>
              <a:rPr lang="en-GB" sz="4000" dirty="0">
                <a:latin typeface="Gill Sans MT" panose="020B0502020104020203" pitchFamily="34" charset="77"/>
              </a:rPr>
              <a:t> her homework and dancing lessons.</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jug-gle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22750" y="1209476"/>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738475727"/>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alter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neglect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struggle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time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shuffle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reveal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smuggle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demands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9618ACFD-BF52-BC4B-6CD6-80B77A69E253}"/>
              </a:ext>
            </a:extLst>
          </p:cNvPr>
          <p:cNvSpPr txBox="1"/>
          <p:nvPr/>
        </p:nvSpPr>
        <p:spPr>
          <a:xfrm>
            <a:off x="581891" y="3937146"/>
            <a:ext cx="7091897"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juggle lots of different things, for example your work and your family, you try to give enough time or attention to all of them.</a:t>
            </a:r>
          </a:p>
        </p:txBody>
      </p:sp>
      <p:pic>
        <p:nvPicPr>
          <p:cNvPr id="2" name="Picture 1">
            <a:extLst>
              <a:ext uri="{FF2B5EF4-FFF2-40B4-BE49-F238E27FC236}">
                <a16:creationId xmlns:a16="http://schemas.microsoft.com/office/drawing/2014/main" id="{06791CD7-9AA2-2596-45F1-DBF39F155C1B}"/>
              </a:ext>
            </a:extLst>
          </p:cNvPr>
          <p:cNvPicPr>
            <a:picLocks noChangeAspect="1"/>
          </p:cNvPicPr>
          <p:nvPr/>
        </p:nvPicPr>
        <p:blipFill>
          <a:blip r:embed="rId4"/>
          <a:stretch>
            <a:fillRect/>
          </a:stretch>
        </p:blipFill>
        <p:spPr>
          <a:xfrm>
            <a:off x="8229151" y="3590806"/>
            <a:ext cx="2301149" cy="2301149"/>
          </a:xfrm>
          <a:prstGeom prst="rect">
            <a:avLst/>
          </a:prstGeom>
        </p:spPr>
      </p:pic>
      <p:pic>
        <p:nvPicPr>
          <p:cNvPr id="5" name="Picture 4">
            <a:extLst>
              <a:ext uri="{FF2B5EF4-FFF2-40B4-BE49-F238E27FC236}">
                <a16:creationId xmlns:a16="http://schemas.microsoft.com/office/drawing/2014/main" id="{F9D97B5C-21FB-614E-6B05-D5D032925522}"/>
              </a:ext>
            </a:extLst>
          </p:cNvPr>
          <p:cNvPicPr>
            <a:picLocks noChangeAspect="1"/>
          </p:cNvPicPr>
          <p:nvPr/>
        </p:nvPicPr>
        <p:blipFill>
          <a:blip r:embed="rId5"/>
          <a:stretch>
            <a:fillRect/>
          </a:stretch>
        </p:blipFill>
        <p:spPr>
          <a:xfrm>
            <a:off x="10009782" y="3590806"/>
            <a:ext cx="2301149" cy="2301149"/>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49173" y="1309202"/>
            <a:ext cx="172002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melt</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5" name="The was a tear in Freddie’s new school jumper."/>
          <p:cNvSpPr txBox="1"/>
          <p:nvPr/>
        </p:nvSpPr>
        <p:spPr>
          <a:xfrm>
            <a:off x="133322" y="6618182"/>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solidFill>
                  <a:schemeClr val="accent2"/>
                </a:solidFill>
                <a:latin typeface="Gill Sans MT" panose="020B0502020104020203" pitchFamily="34" charset="77"/>
              </a:rPr>
              <a:t>The class watched the ice cubes </a:t>
            </a:r>
            <a:r>
              <a:rPr lang="en-GB" sz="4000" b="1" dirty="0">
                <a:solidFill>
                  <a:schemeClr val="accent2"/>
                </a:solidFill>
                <a:latin typeface="Gill Sans MT" panose="020B0502020104020203" pitchFamily="34" charset="77"/>
              </a:rPr>
              <a:t>melt</a:t>
            </a:r>
            <a:r>
              <a:rPr lang="en-GB" sz="4000" dirty="0">
                <a:solidFill>
                  <a:schemeClr val="accent2"/>
                </a:solidFill>
                <a:latin typeface="Gill Sans MT" panose="020B0502020104020203" pitchFamily="34" charset="77"/>
              </a:rPr>
              <a:t> in the sun.</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melt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692843647"/>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disappear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appear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felt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snow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fade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freeze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belt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butter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81CA1292-8ECD-B762-BDCE-B22BC2F149FD}"/>
              </a:ext>
            </a:extLst>
          </p:cNvPr>
          <p:cNvSpPr txBox="1"/>
          <p:nvPr/>
        </p:nvSpPr>
        <p:spPr>
          <a:xfrm>
            <a:off x="763293" y="4288216"/>
            <a:ext cx="6853269" cy="15799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200" b="0" i="0" u="none" strike="noStrike" cap="none" spc="0" normalizeH="0" baseline="0" dirty="0">
                <a:ln>
                  <a:noFill/>
                </a:ln>
                <a:solidFill>
                  <a:srgbClr val="000000"/>
                </a:solidFill>
                <a:effectLst/>
                <a:uFillTx/>
                <a:latin typeface="Gill Sans MT" panose="020B0502020104020203" pitchFamily="34" charset="77"/>
                <a:sym typeface="Helvetica Light"/>
              </a:rPr>
              <a:t>When a solid substance melts or when you melt it, it changes to a liquid, usually because it has been heated.</a:t>
            </a:r>
          </a:p>
        </p:txBody>
      </p:sp>
      <p:pic>
        <p:nvPicPr>
          <p:cNvPr id="2" name="Picture 1">
            <a:extLst>
              <a:ext uri="{FF2B5EF4-FFF2-40B4-BE49-F238E27FC236}">
                <a16:creationId xmlns:a16="http://schemas.microsoft.com/office/drawing/2014/main" id="{956E36A5-CB08-897B-1063-85DF2C2BD47C}"/>
              </a:ext>
            </a:extLst>
          </p:cNvPr>
          <p:cNvPicPr>
            <a:picLocks noChangeAspect="1"/>
          </p:cNvPicPr>
          <p:nvPr/>
        </p:nvPicPr>
        <p:blipFill>
          <a:blip r:embed="rId4"/>
          <a:stretch>
            <a:fillRect/>
          </a:stretch>
        </p:blipFill>
        <p:spPr>
          <a:xfrm>
            <a:off x="8368300" y="2618622"/>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59841" y="1309202"/>
            <a:ext cx="2298706"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knock</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 / 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73290" y="4066582"/>
            <a:ext cx="7336290" cy="20723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If you knock on something such as a door or window, you hit it, usually several times, to attract someone's attention.</a:t>
            </a:r>
          </a:p>
        </p:txBody>
      </p:sp>
      <p:sp>
        <p:nvSpPr>
          <p:cNvPr id="155" name="The was a tear in Freddie’s new school jumper."/>
          <p:cNvSpPr txBox="1"/>
          <p:nvPr/>
        </p:nvSpPr>
        <p:spPr>
          <a:xfrm>
            <a:off x="5112" y="6617905"/>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Asher </a:t>
            </a:r>
            <a:r>
              <a:rPr lang="en-GB" sz="4000" b="1" dirty="0">
                <a:latin typeface="Gill Sans MT" panose="020B0502020104020203" pitchFamily="34" charset="77"/>
              </a:rPr>
              <a:t>knocked</a:t>
            </a:r>
            <a:r>
              <a:rPr lang="en-GB" sz="4000" dirty="0">
                <a:latin typeface="Gill Sans MT" panose="020B0502020104020203" pitchFamily="34" charset="77"/>
              </a:rPr>
              <a:t> on the headteacher’s door.</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(knock)</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409050377"/>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hammer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stock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window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blow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block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hard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pic>
        <p:nvPicPr>
          <p:cNvPr id="3" name="Picture 2">
            <a:extLst>
              <a:ext uri="{FF2B5EF4-FFF2-40B4-BE49-F238E27FC236}">
                <a16:creationId xmlns:a16="http://schemas.microsoft.com/office/drawing/2014/main" id="{4A7F2AF7-8757-C92D-D262-1FDB1D6AB0B3}"/>
              </a:ext>
            </a:extLst>
          </p:cNvPr>
          <p:cNvPicPr>
            <a:picLocks noChangeAspect="1"/>
          </p:cNvPicPr>
          <p:nvPr/>
        </p:nvPicPr>
        <p:blipFill>
          <a:blip r:embed="rId4"/>
          <a:stretch>
            <a:fillRect/>
          </a:stretch>
        </p:blipFill>
        <p:spPr>
          <a:xfrm>
            <a:off x="8336145" y="2799396"/>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45655</TotalTime>
  <Words>1322</Words>
  <Application>Microsoft Macintosh PowerPoint</Application>
  <PresentationFormat>Custom</PresentationFormat>
  <Paragraphs>350</Paragraphs>
  <Slides>31</Slides>
  <Notes>31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2045</cp:revision>
  <dcterms:modified xsi:type="dcterms:W3CDTF">2024-06-26T12:03:16Z</dcterms:modified>
</cp:coreProperties>
</file>